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8" r:id="rId1"/>
  </p:sldMasterIdLst>
  <p:sldIdLst>
    <p:sldId id="256" r:id="rId2"/>
    <p:sldId id="259" r:id="rId3"/>
    <p:sldId id="263" r:id="rId4"/>
    <p:sldId id="260" r:id="rId5"/>
    <p:sldId id="264" r:id="rId6"/>
    <p:sldId id="267" r:id="rId7"/>
    <p:sldId id="266" r:id="rId8"/>
    <p:sldId id="268" r:id="rId9"/>
    <p:sldId id="269" r:id="rId10"/>
    <p:sldId id="271" r:id="rId11"/>
    <p:sldId id="270" r:id="rId12"/>
    <p:sldId id="272" r:id="rId13"/>
    <p:sldId id="273" r:id="rId14"/>
    <p:sldId id="274" r:id="rId15"/>
    <p:sldId id="275" r:id="rId16"/>
    <p:sldId id="276" r:id="rId17"/>
    <p:sldId id="278" r:id="rId18"/>
    <p:sldId id="279" r:id="rId19"/>
    <p:sldId id="280" r:id="rId20"/>
    <p:sldId id="281" r:id="rId21"/>
    <p:sldId id="285" r:id="rId22"/>
    <p:sldId id="282" r:id="rId23"/>
    <p:sldId id="283" r:id="rId24"/>
    <p:sldId id="284" r:id="rId25"/>
    <p:sldId id="287" r:id="rId26"/>
    <p:sldId id="286" r:id="rId27"/>
    <p:sldId id="289" r:id="rId28"/>
    <p:sldId id="290" r:id="rId29"/>
    <p:sldId id="288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C17BAE23-7599-4123-9A6E-3A8C795A1F0B}">
          <p14:sldIdLst>
            <p14:sldId id="256"/>
            <p14:sldId id="259"/>
            <p14:sldId id="263"/>
            <p14:sldId id="260"/>
          </p14:sldIdLst>
        </p14:section>
        <p14:section name="The Competition" id="{303EDE57-7C26-4B1D-B767-76F568520BA0}">
          <p14:sldIdLst>
            <p14:sldId id="264"/>
            <p14:sldId id="267"/>
            <p14:sldId id="266"/>
          </p14:sldIdLst>
        </p14:section>
        <p14:section name="The Controller Design" id="{2A3C8A8D-FF26-4162-877D-B822176651B5}">
          <p14:sldIdLst>
            <p14:sldId id="268"/>
            <p14:sldId id="269"/>
            <p14:sldId id="271"/>
            <p14:sldId id="270"/>
          </p14:sldIdLst>
        </p14:section>
        <p14:section name="Joystick" id="{A8C4CB1D-B85A-4B12-8A14-147FA4788B2B}">
          <p14:sldIdLst>
            <p14:sldId id="272"/>
            <p14:sldId id="273"/>
            <p14:sldId id="274"/>
            <p14:sldId id="275"/>
          </p14:sldIdLst>
        </p14:section>
        <p14:section name="Adjustable Settings" id="{6B5FFA38-D18F-4DA4-8B0B-FF6E657860E6}">
          <p14:sldIdLst>
            <p14:sldId id="276"/>
            <p14:sldId id="278"/>
            <p14:sldId id="279"/>
            <p14:sldId id="280"/>
            <p14:sldId id="281"/>
            <p14:sldId id="285"/>
          </p14:sldIdLst>
        </p14:section>
        <p14:section name="Virtual Lead" id="{CC304925-009F-43E1-8F7D-3C37DEF357BB}">
          <p14:sldIdLst>
            <p14:sldId id="282"/>
            <p14:sldId id="283"/>
            <p14:sldId id="284"/>
          </p14:sldIdLst>
        </p14:section>
        <p14:section name="Evaluation and Conclusion" id="{DE145905-057D-4354-8CA6-50C381943C7D}">
          <p14:sldIdLst>
            <p14:sldId id="287"/>
            <p14:sldId id="286"/>
            <p14:sldId id="289"/>
            <p14:sldId id="290"/>
            <p14:sldId id="28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527FBB-4E6B-4D34-A40B-5888D3ED34D2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1916159-40B5-4303-A82C-DB9A220A304A}">
      <dgm:prSet/>
      <dgm:spPr/>
      <dgm:t>
        <a:bodyPr/>
        <a:lstStyle/>
        <a:p>
          <a:r>
            <a:rPr lang="en-US"/>
            <a:t>Force of the joystick is determined by distance from the center.</a:t>
          </a:r>
        </a:p>
      </dgm:t>
    </dgm:pt>
    <dgm:pt modelId="{12AF5585-4740-4AD6-9D6E-C507663D3408}" type="parTrans" cxnId="{29C2BAE5-A8D9-46D7-82F4-6E39F155908D}">
      <dgm:prSet/>
      <dgm:spPr/>
      <dgm:t>
        <a:bodyPr/>
        <a:lstStyle/>
        <a:p>
          <a:endParaRPr lang="en-US"/>
        </a:p>
      </dgm:t>
    </dgm:pt>
    <dgm:pt modelId="{9EB66943-D0E8-4049-B35A-7B8BAED827C2}" type="sibTrans" cxnId="{29C2BAE5-A8D9-46D7-82F4-6E39F155908D}">
      <dgm:prSet/>
      <dgm:spPr/>
      <dgm:t>
        <a:bodyPr/>
        <a:lstStyle/>
        <a:p>
          <a:endParaRPr lang="en-US"/>
        </a:p>
      </dgm:t>
    </dgm:pt>
    <dgm:pt modelId="{FBF5D61A-F25D-4ED5-87CC-398FAE7C827F}">
      <dgm:prSet/>
      <dgm:spPr/>
      <dgm:t>
        <a:bodyPr/>
        <a:lstStyle/>
        <a:p>
          <a:r>
            <a:rPr lang="en-US"/>
            <a:t>The force of a pull is then calculated as a ratio of the maximum defined force.</a:t>
          </a:r>
        </a:p>
      </dgm:t>
    </dgm:pt>
    <dgm:pt modelId="{9D5D0909-4DCA-4B51-9FC5-CD45F6DDEA03}" type="parTrans" cxnId="{56EB9513-C399-43DA-A244-F72DEAF00AAA}">
      <dgm:prSet/>
      <dgm:spPr/>
      <dgm:t>
        <a:bodyPr/>
        <a:lstStyle/>
        <a:p>
          <a:endParaRPr lang="en-US"/>
        </a:p>
      </dgm:t>
    </dgm:pt>
    <dgm:pt modelId="{DFE18851-6820-4DCB-8FC1-BB27D4E3BACA}" type="sibTrans" cxnId="{56EB9513-C399-43DA-A244-F72DEAF00AAA}">
      <dgm:prSet/>
      <dgm:spPr/>
      <dgm:t>
        <a:bodyPr/>
        <a:lstStyle/>
        <a:p>
          <a:endParaRPr lang="en-US"/>
        </a:p>
      </dgm:t>
    </dgm:pt>
    <dgm:pt modelId="{9ECB3B9D-E479-48EF-BD58-9F01757F7C44}">
      <dgm:prSet/>
      <dgm:spPr/>
      <dgm:t>
        <a:bodyPr/>
        <a:lstStyle/>
        <a:p>
          <a:r>
            <a:rPr lang="en-US"/>
            <a:t>This is used to scale the motor speeds of the robot</a:t>
          </a:r>
        </a:p>
      </dgm:t>
    </dgm:pt>
    <dgm:pt modelId="{60DAE9D4-BF1F-479D-8CE4-04A9CBA28A75}" type="parTrans" cxnId="{47745BA2-D2CE-4F81-8567-F2807B6C1CBC}">
      <dgm:prSet/>
      <dgm:spPr/>
      <dgm:t>
        <a:bodyPr/>
        <a:lstStyle/>
        <a:p>
          <a:endParaRPr lang="en-US"/>
        </a:p>
      </dgm:t>
    </dgm:pt>
    <dgm:pt modelId="{8FE2D8D2-E62E-4F6E-A7E4-C3D594D02BB8}" type="sibTrans" cxnId="{47745BA2-D2CE-4F81-8567-F2807B6C1CBC}">
      <dgm:prSet/>
      <dgm:spPr/>
      <dgm:t>
        <a:bodyPr/>
        <a:lstStyle/>
        <a:p>
          <a:endParaRPr lang="en-US"/>
        </a:p>
      </dgm:t>
    </dgm:pt>
    <dgm:pt modelId="{A37ED1BA-5790-4285-B08A-544C0D12D614}" type="pres">
      <dgm:prSet presAssocID="{47527FBB-4E6B-4D34-A40B-5888D3ED34D2}" presName="vert0" presStyleCnt="0">
        <dgm:presLayoutVars>
          <dgm:dir/>
          <dgm:animOne val="branch"/>
          <dgm:animLvl val="lvl"/>
        </dgm:presLayoutVars>
      </dgm:prSet>
      <dgm:spPr/>
    </dgm:pt>
    <dgm:pt modelId="{FC7DFEE5-2083-4646-B6B0-A7E258F7123C}" type="pres">
      <dgm:prSet presAssocID="{E1916159-40B5-4303-A82C-DB9A220A304A}" presName="thickLine" presStyleLbl="alignNode1" presStyleIdx="0" presStyleCnt="3"/>
      <dgm:spPr/>
    </dgm:pt>
    <dgm:pt modelId="{B91D8633-3081-4F38-95AF-AEC273F116C2}" type="pres">
      <dgm:prSet presAssocID="{E1916159-40B5-4303-A82C-DB9A220A304A}" presName="horz1" presStyleCnt="0"/>
      <dgm:spPr/>
    </dgm:pt>
    <dgm:pt modelId="{6C37FCE7-8143-41D5-990D-75026BF0B652}" type="pres">
      <dgm:prSet presAssocID="{E1916159-40B5-4303-A82C-DB9A220A304A}" presName="tx1" presStyleLbl="revTx" presStyleIdx="0" presStyleCnt="3"/>
      <dgm:spPr/>
    </dgm:pt>
    <dgm:pt modelId="{3696D76B-1A02-4709-9ADE-660D177155BA}" type="pres">
      <dgm:prSet presAssocID="{E1916159-40B5-4303-A82C-DB9A220A304A}" presName="vert1" presStyleCnt="0"/>
      <dgm:spPr/>
    </dgm:pt>
    <dgm:pt modelId="{FA53FEA6-15DE-4F76-B8FF-95AD9C9F92F3}" type="pres">
      <dgm:prSet presAssocID="{FBF5D61A-F25D-4ED5-87CC-398FAE7C827F}" presName="thickLine" presStyleLbl="alignNode1" presStyleIdx="1" presStyleCnt="3"/>
      <dgm:spPr/>
    </dgm:pt>
    <dgm:pt modelId="{09B07571-1F97-49A6-B3BA-B28A61BEEFFE}" type="pres">
      <dgm:prSet presAssocID="{FBF5D61A-F25D-4ED5-87CC-398FAE7C827F}" presName="horz1" presStyleCnt="0"/>
      <dgm:spPr/>
    </dgm:pt>
    <dgm:pt modelId="{7755B4F3-1680-4717-BE04-4988D5F4E327}" type="pres">
      <dgm:prSet presAssocID="{FBF5D61A-F25D-4ED5-87CC-398FAE7C827F}" presName="tx1" presStyleLbl="revTx" presStyleIdx="1" presStyleCnt="3"/>
      <dgm:spPr/>
    </dgm:pt>
    <dgm:pt modelId="{F95481F3-F79B-4119-9069-7A57FC17E43A}" type="pres">
      <dgm:prSet presAssocID="{FBF5D61A-F25D-4ED5-87CC-398FAE7C827F}" presName="vert1" presStyleCnt="0"/>
      <dgm:spPr/>
    </dgm:pt>
    <dgm:pt modelId="{AD57CB3B-6739-42DE-9294-E717AE7E8F80}" type="pres">
      <dgm:prSet presAssocID="{9ECB3B9D-E479-48EF-BD58-9F01757F7C44}" presName="thickLine" presStyleLbl="alignNode1" presStyleIdx="2" presStyleCnt="3"/>
      <dgm:spPr/>
    </dgm:pt>
    <dgm:pt modelId="{D3924783-E3D3-47A2-921D-C3FCC47BCB41}" type="pres">
      <dgm:prSet presAssocID="{9ECB3B9D-E479-48EF-BD58-9F01757F7C44}" presName="horz1" presStyleCnt="0"/>
      <dgm:spPr/>
    </dgm:pt>
    <dgm:pt modelId="{D1F8A3CA-7EDD-4F67-9408-EB9D63E61BA0}" type="pres">
      <dgm:prSet presAssocID="{9ECB3B9D-E479-48EF-BD58-9F01757F7C44}" presName="tx1" presStyleLbl="revTx" presStyleIdx="2" presStyleCnt="3"/>
      <dgm:spPr/>
    </dgm:pt>
    <dgm:pt modelId="{76D399ED-7AB7-47B8-84CE-E75AD95D85C9}" type="pres">
      <dgm:prSet presAssocID="{9ECB3B9D-E479-48EF-BD58-9F01757F7C44}" presName="vert1" presStyleCnt="0"/>
      <dgm:spPr/>
    </dgm:pt>
  </dgm:ptLst>
  <dgm:cxnLst>
    <dgm:cxn modelId="{C3E81B05-F016-43E6-A5C2-54241605124C}" type="presOf" srcId="{FBF5D61A-F25D-4ED5-87CC-398FAE7C827F}" destId="{7755B4F3-1680-4717-BE04-4988D5F4E327}" srcOrd="0" destOrd="0" presId="urn:microsoft.com/office/officeart/2008/layout/LinedList"/>
    <dgm:cxn modelId="{56EB9513-C399-43DA-A244-F72DEAF00AAA}" srcId="{47527FBB-4E6B-4D34-A40B-5888D3ED34D2}" destId="{FBF5D61A-F25D-4ED5-87CC-398FAE7C827F}" srcOrd="1" destOrd="0" parTransId="{9D5D0909-4DCA-4B51-9FC5-CD45F6DDEA03}" sibTransId="{DFE18851-6820-4DCB-8FC1-BB27D4E3BACA}"/>
    <dgm:cxn modelId="{47745BA2-D2CE-4F81-8567-F2807B6C1CBC}" srcId="{47527FBB-4E6B-4D34-A40B-5888D3ED34D2}" destId="{9ECB3B9D-E479-48EF-BD58-9F01757F7C44}" srcOrd="2" destOrd="0" parTransId="{60DAE9D4-BF1F-479D-8CE4-04A9CBA28A75}" sibTransId="{8FE2D8D2-E62E-4F6E-A7E4-C3D594D02BB8}"/>
    <dgm:cxn modelId="{E612CBB8-9105-4AAF-86BA-490394BCA646}" type="presOf" srcId="{9ECB3B9D-E479-48EF-BD58-9F01757F7C44}" destId="{D1F8A3CA-7EDD-4F67-9408-EB9D63E61BA0}" srcOrd="0" destOrd="0" presId="urn:microsoft.com/office/officeart/2008/layout/LinedList"/>
    <dgm:cxn modelId="{6CC2EEBA-48DE-4F63-BBF4-77B2A407ED09}" type="presOf" srcId="{47527FBB-4E6B-4D34-A40B-5888D3ED34D2}" destId="{A37ED1BA-5790-4285-B08A-544C0D12D614}" srcOrd="0" destOrd="0" presId="urn:microsoft.com/office/officeart/2008/layout/LinedList"/>
    <dgm:cxn modelId="{29C2BAE5-A8D9-46D7-82F4-6E39F155908D}" srcId="{47527FBB-4E6B-4D34-A40B-5888D3ED34D2}" destId="{E1916159-40B5-4303-A82C-DB9A220A304A}" srcOrd="0" destOrd="0" parTransId="{12AF5585-4740-4AD6-9D6E-C507663D3408}" sibTransId="{9EB66943-D0E8-4049-B35A-7B8BAED827C2}"/>
    <dgm:cxn modelId="{AC986FF6-BC3D-4174-B1E6-64AED96A9596}" type="presOf" srcId="{E1916159-40B5-4303-A82C-DB9A220A304A}" destId="{6C37FCE7-8143-41D5-990D-75026BF0B652}" srcOrd="0" destOrd="0" presId="urn:microsoft.com/office/officeart/2008/layout/LinedList"/>
    <dgm:cxn modelId="{4F006566-1A35-4435-9311-34DE625A9549}" type="presParOf" srcId="{A37ED1BA-5790-4285-B08A-544C0D12D614}" destId="{FC7DFEE5-2083-4646-B6B0-A7E258F7123C}" srcOrd="0" destOrd="0" presId="urn:microsoft.com/office/officeart/2008/layout/LinedList"/>
    <dgm:cxn modelId="{AC969C68-6242-48A1-8707-0623EA5466FE}" type="presParOf" srcId="{A37ED1BA-5790-4285-B08A-544C0D12D614}" destId="{B91D8633-3081-4F38-95AF-AEC273F116C2}" srcOrd="1" destOrd="0" presId="urn:microsoft.com/office/officeart/2008/layout/LinedList"/>
    <dgm:cxn modelId="{2C3699B5-6DF8-4760-B881-76995F2BA5F6}" type="presParOf" srcId="{B91D8633-3081-4F38-95AF-AEC273F116C2}" destId="{6C37FCE7-8143-41D5-990D-75026BF0B652}" srcOrd="0" destOrd="0" presId="urn:microsoft.com/office/officeart/2008/layout/LinedList"/>
    <dgm:cxn modelId="{85094882-0ECB-4056-9287-DBE1D8F0F88D}" type="presParOf" srcId="{B91D8633-3081-4F38-95AF-AEC273F116C2}" destId="{3696D76B-1A02-4709-9ADE-660D177155BA}" srcOrd="1" destOrd="0" presId="urn:microsoft.com/office/officeart/2008/layout/LinedList"/>
    <dgm:cxn modelId="{F36F07B6-3148-48E5-9634-083DEDC44D62}" type="presParOf" srcId="{A37ED1BA-5790-4285-B08A-544C0D12D614}" destId="{FA53FEA6-15DE-4F76-B8FF-95AD9C9F92F3}" srcOrd="2" destOrd="0" presId="urn:microsoft.com/office/officeart/2008/layout/LinedList"/>
    <dgm:cxn modelId="{5F151AD9-2395-45FD-8DD9-585002E260B3}" type="presParOf" srcId="{A37ED1BA-5790-4285-B08A-544C0D12D614}" destId="{09B07571-1F97-49A6-B3BA-B28A61BEEFFE}" srcOrd="3" destOrd="0" presId="urn:microsoft.com/office/officeart/2008/layout/LinedList"/>
    <dgm:cxn modelId="{FDCCF739-18B8-480F-AD1B-8AF2DA7D6D76}" type="presParOf" srcId="{09B07571-1F97-49A6-B3BA-B28A61BEEFFE}" destId="{7755B4F3-1680-4717-BE04-4988D5F4E327}" srcOrd="0" destOrd="0" presId="urn:microsoft.com/office/officeart/2008/layout/LinedList"/>
    <dgm:cxn modelId="{E6A86E90-3490-4B71-BC33-3C4201759AE5}" type="presParOf" srcId="{09B07571-1F97-49A6-B3BA-B28A61BEEFFE}" destId="{F95481F3-F79B-4119-9069-7A57FC17E43A}" srcOrd="1" destOrd="0" presId="urn:microsoft.com/office/officeart/2008/layout/LinedList"/>
    <dgm:cxn modelId="{4E38FBE5-FFA6-4611-81E5-F19401EEEE7C}" type="presParOf" srcId="{A37ED1BA-5790-4285-B08A-544C0D12D614}" destId="{AD57CB3B-6739-42DE-9294-E717AE7E8F80}" srcOrd="4" destOrd="0" presId="urn:microsoft.com/office/officeart/2008/layout/LinedList"/>
    <dgm:cxn modelId="{37838904-D3FE-46DD-9DF7-81DD49DB22CB}" type="presParOf" srcId="{A37ED1BA-5790-4285-B08A-544C0D12D614}" destId="{D3924783-E3D3-47A2-921D-C3FCC47BCB41}" srcOrd="5" destOrd="0" presId="urn:microsoft.com/office/officeart/2008/layout/LinedList"/>
    <dgm:cxn modelId="{EE2E8D30-69FA-4782-B1DB-4D7C1164A91C}" type="presParOf" srcId="{D3924783-E3D3-47A2-921D-C3FCC47BCB41}" destId="{D1F8A3CA-7EDD-4F67-9408-EB9D63E61BA0}" srcOrd="0" destOrd="0" presId="urn:microsoft.com/office/officeart/2008/layout/LinedList"/>
    <dgm:cxn modelId="{B2C7C2C3-74AA-4C9D-A3F5-5C3DB2432520}" type="presParOf" srcId="{D3924783-E3D3-47A2-921D-C3FCC47BCB41}" destId="{76D399ED-7AB7-47B8-84CE-E75AD95D85C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7DFEE5-2083-4646-B6B0-A7E258F7123C}">
      <dsp:nvSpPr>
        <dsp:cNvPr id="0" name=""/>
        <dsp:cNvSpPr/>
      </dsp:nvSpPr>
      <dsp:spPr>
        <a:xfrm>
          <a:off x="0" y="2321"/>
          <a:ext cx="624535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37FCE7-8143-41D5-990D-75026BF0B652}">
      <dsp:nvSpPr>
        <dsp:cNvPr id="0" name=""/>
        <dsp:cNvSpPr/>
      </dsp:nvSpPr>
      <dsp:spPr>
        <a:xfrm>
          <a:off x="0" y="2321"/>
          <a:ext cx="6245352" cy="15834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Force of the joystick is determined by distance from the center.</a:t>
          </a:r>
        </a:p>
      </dsp:txBody>
      <dsp:txXfrm>
        <a:off x="0" y="2321"/>
        <a:ext cx="6245352" cy="1583412"/>
      </dsp:txXfrm>
    </dsp:sp>
    <dsp:sp modelId="{FA53FEA6-15DE-4F76-B8FF-95AD9C9F92F3}">
      <dsp:nvSpPr>
        <dsp:cNvPr id="0" name=""/>
        <dsp:cNvSpPr/>
      </dsp:nvSpPr>
      <dsp:spPr>
        <a:xfrm>
          <a:off x="0" y="1585733"/>
          <a:ext cx="624535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55B4F3-1680-4717-BE04-4988D5F4E327}">
      <dsp:nvSpPr>
        <dsp:cNvPr id="0" name=""/>
        <dsp:cNvSpPr/>
      </dsp:nvSpPr>
      <dsp:spPr>
        <a:xfrm>
          <a:off x="0" y="1585733"/>
          <a:ext cx="6245352" cy="15834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The force of a pull is then calculated as a ratio of the maximum defined force.</a:t>
          </a:r>
        </a:p>
      </dsp:txBody>
      <dsp:txXfrm>
        <a:off x="0" y="1585733"/>
        <a:ext cx="6245352" cy="1583412"/>
      </dsp:txXfrm>
    </dsp:sp>
    <dsp:sp modelId="{AD57CB3B-6739-42DE-9294-E717AE7E8F80}">
      <dsp:nvSpPr>
        <dsp:cNvPr id="0" name=""/>
        <dsp:cNvSpPr/>
      </dsp:nvSpPr>
      <dsp:spPr>
        <a:xfrm>
          <a:off x="0" y="3169146"/>
          <a:ext cx="624535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F8A3CA-7EDD-4F67-9408-EB9D63E61BA0}">
      <dsp:nvSpPr>
        <dsp:cNvPr id="0" name=""/>
        <dsp:cNvSpPr/>
      </dsp:nvSpPr>
      <dsp:spPr>
        <a:xfrm>
          <a:off x="0" y="3169146"/>
          <a:ext cx="6245352" cy="15834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This is used to scale the motor speeds of the robot</a:t>
          </a:r>
        </a:p>
      </dsp:txBody>
      <dsp:txXfrm>
        <a:off x="0" y="3169146"/>
        <a:ext cx="6245352" cy="15834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3/31/2023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6456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3/31/2023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454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3/31/2023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922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3/31/2023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840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3/31/2023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40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3/31/2023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3003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3/31/2023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4057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3/31/2023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801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3/31/2023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631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3/31/2023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931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3/31/2023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032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3/31/2023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409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1" r:id="rId6"/>
    <p:sldLayoutId id="2147483777" r:id="rId7"/>
    <p:sldLayoutId id="2147483778" r:id="rId8"/>
    <p:sldLayoutId id="2147483779" r:id="rId9"/>
    <p:sldLayoutId id="2147483780" r:id="rId10"/>
    <p:sldLayoutId id="214748378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0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robot-competition.github.io/robot-competition/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374384-CA28-189D-724C-0EE79E15AA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1584" y="893935"/>
            <a:ext cx="6202267" cy="3339390"/>
          </a:xfrm>
        </p:spPr>
        <p:txBody>
          <a:bodyPr anchor="b">
            <a:normAutofit/>
          </a:bodyPr>
          <a:lstStyle/>
          <a:p>
            <a:r>
              <a:rPr lang="en-US" sz="4700" dirty="0"/>
              <a:t>Virtual Lead: A Competition and Web-Based Smartphone Controller for a Self-Driving Robot</a:t>
            </a:r>
            <a:endParaRPr lang="en-GB" sz="47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FEE14C-79EE-DF0F-20B1-D0C2D6404D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41583" y="4458488"/>
            <a:ext cx="6202268" cy="1328163"/>
          </a:xfrm>
        </p:spPr>
        <p:txBody>
          <a:bodyPr anchor="t">
            <a:normAutofit/>
          </a:bodyPr>
          <a:lstStyle/>
          <a:p>
            <a:r>
              <a:rPr lang="en-US"/>
              <a:t>Lewis Trundle (2469635T)</a:t>
            </a:r>
          </a:p>
          <a:p>
            <a:r>
              <a:rPr lang="en-US"/>
              <a:t>Supervised by Jonathan </a:t>
            </a:r>
            <a:r>
              <a:rPr lang="en-US" err="1"/>
              <a:t>Grizou</a:t>
            </a:r>
            <a:endParaRPr lang="en-GB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91C115D8-8885-49B2-578C-1F43CC2985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0"/>
          <a:stretch/>
        </p:blipFill>
        <p:spPr>
          <a:xfrm>
            <a:off x="20" y="10"/>
            <a:ext cx="4635294" cy="6857990"/>
          </a:xfrm>
          <a:prstGeom prst="rect">
            <a:avLst/>
          </a:prstGeom>
        </p:spPr>
      </p:pic>
      <p:sp>
        <p:nvSpPr>
          <p:cNvPr id="37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2611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B6C47-5510-2394-AB5A-BCE26FA0E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26814"/>
          </a:xfrm>
        </p:spPr>
        <p:txBody>
          <a:bodyPr anchor="ctr">
            <a:normAutofit/>
          </a:bodyPr>
          <a:lstStyle/>
          <a:p>
            <a:r>
              <a:rPr lang="en-US" dirty="0"/>
              <a:t>Communication</a:t>
            </a:r>
            <a:endParaRPr lang="en-GB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D5E13B1-3A31-47C7-8474-7A3DE6006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3888" y="1976039"/>
            <a:ext cx="105156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8AE81FB6-0959-2F7E-590E-D88C605CDD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952" y="3379738"/>
            <a:ext cx="6775703" cy="138901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362C0-0A76-12FD-B75A-C373856535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8666" y="2202302"/>
            <a:ext cx="3541205" cy="3579788"/>
          </a:xfrm>
        </p:spPr>
        <p:txBody>
          <a:bodyPr>
            <a:normAutofit/>
          </a:bodyPr>
          <a:lstStyle/>
          <a:p>
            <a:r>
              <a:rPr lang="en-US" dirty="0"/>
              <a:t>Web Bluetooth to connect from Web Browser to Pixl.js</a:t>
            </a:r>
          </a:p>
          <a:p>
            <a:r>
              <a:rPr lang="en-US" dirty="0"/>
              <a:t>Pixl.js uses serial communication to activate functions of the robot.</a:t>
            </a:r>
          </a:p>
          <a:p>
            <a:r>
              <a:rPr lang="en-US" dirty="0"/>
              <a:t>A UART connection is established to communicate.</a:t>
            </a:r>
            <a:endParaRPr lang="en-GB" dirty="0"/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477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255286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1113FF5-9B84-4A89-BF52-EA3C7E01A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428877"/>
            <a:ext cx="12191999" cy="242912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B6C47-5510-2394-AB5A-BCE26FA0E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680793"/>
            <a:ext cx="10667998" cy="1326814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Controllable Attributes</a:t>
            </a:r>
            <a:endParaRPr lang="en-GB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362C0-0A76-12FD-B75A-C373856535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699715"/>
            <a:ext cx="6039340" cy="3299791"/>
          </a:xfrm>
        </p:spPr>
        <p:txBody>
          <a:bodyPr anchor="ctr">
            <a:normAutofit/>
          </a:bodyPr>
          <a:lstStyle/>
          <a:p>
            <a:r>
              <a:rPr lang="en-US" dirty="0"/>
              <a:t>Don’t use sensors on robot. Instead, we control the robot’s:</a:t>
            </a:r>
          </a:p>
          <a:p>
            <a:pPr lvl="1"/>
            <a:r>
              <a:rPr lang="en-US" dirty="0"/>
              <a:t>   - Motor speed</a:t>
            </a:r>
          </a:p>
          <a:p>
            <a:pPr lvl="1"/>
            <a:r>
              <a:rPr lang="en-US" dirty="0"/>
              <a:t>   - Motor direction</a:t>
            </a:r>
          </a:p>
          <a:p>
            <a:r>
              <a:rPr lang="en-US" dirty="0"/>
              <a:t>Motors can be changed individually.</a:t>
            </a:r>
          </a:p>
          <a:p>
            <a:r>
              <a:rPr lang="en-US" dirty="0"/>
              <a:t>Upload code to the robot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1A1973-7B75-43B0-EA4E-91DC68E23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3951" y="1705837"/>
            <a:ext cx="3973000" cy="128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838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B6C47-5510-2394-AB5A-BCE26FA0E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26814"/>
          </a:xfrm>
        </p:spPr>
        <p:txBody>
          <a:bodyPr anchor="ctr">
            <a:normAutofit/>
          </a:bodyPr>
          <a:lstStyle/>
          <a:p>
            <a:r>
              <a:rPr lang="en-US"/>
              <a:t>Manual Control: The Joystick</a:t>
            </a:r>
            <a:endParaRPr lang="en-GB" dirty="0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D5E13B1-3A31-47C7-8474-7A3DE6006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3888" y="1976039"/>
            <a:ext cx="105156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E1EEE29D-3C0F-EDA8-4821-327300E59C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64" y="3785486"/>
            <a:ext cx="4252041" cy="2103393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 with medium confidence">
            <a:extLst>
              <a:ext uri="{FF2B5EF4-FFF2-40B4-BE49-F238E27FC236}">
                <a16:creationId xmlns:a16="http://schemas.microsoft.com/office/drawing/2014/main" id="{65FCB01F-2CD6-784A-F280-17188951AD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5693" y="2077427"/>
            <a:ext cx="1912625" cy="386639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362C0-0A76-12FD-B75A-C373856535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8666" y="2202302"/>
            <a:ext cx="3541205" cy="3579788"/>
          </a:xfrm>
        </p:spPr>
        <p:txBody>
          <a:bodyPr>
            <a:normAutofit/>
          </a:bodyPr>
          <a:lstStyle/>
          <a:p>
            <a:r>
              <a:rPr lang="en-GB" dirty="0"/>
              <a:t>encompasses both </a:t>
            </a:r>
            <a:r>
              <a:rPr lang="en-GB" dirty="0" err="1"/>
              <a:t>uni</a:t>
            </a:r>
            <a:r>
              <a:rPr lang="en-GB" dirty="0"/>
              <a:t>-directional movement</a:t>
            </a:r>
            <a:r>
              <a:rPr lang="en-US" dirty="0"/>
              <a:t> and turns</a:t>
            </a:r>
          </a:p>
          <a:p>
            <a:r>
              <a:rPr lang="en-GB" dirty="0"/>
              <a:t>high degree of precision</a:t>
            </a:r>
            <a:endParaRPr lang="en-US" dirty="0"/>
          </a:p>
          <a:p>
            <a:r>
              <a:rPr lang="en-US" dirty="0"/>
              <a:t>simulate the feeling of game station controller</a:t>
            </a:r>
            <a:endParaRPr lang="en-GB" dirty="0"/>
          </a:p>
        </p:txBody>
      </p:sp>
      <p:sp>
        <p:nvSpPr>
          <p:cNvPr id="40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262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9E773-5288-8B4A-190A-F7ABC9C8D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Force of the Joystick Pull</a:t>
            </a:r>
            <a:endParaRPr lang="en-GB" dirty="0"/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F2BD2E63-B555-4698-F349-D9B1864548C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184648" y="758952"/>
          <a:ext cx="6245352" cy="47548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5B2358C5-ED1F-184F-F61B-49C3FE37B8B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423" y="3422523"/>
            <a:ext cx="2781300" cy="26765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CFB43A-7BF9-5FCE-CFED-C5E3C51EB106}"/>
              </a:ext>
            </a:extLst>
          </p:cNvPr>
          <p:cNvSpPr txBox="1"/>
          <p:nvPr/>
        </p:nvSpPr>
        <p:spPr>
          <a:xfrm>
            <a:off x="3914013" y="5175718"/>
            <a:ext cx="9734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0.9/1.5 </a:t>
            </a:r>
            <a:br>
              <a:rPr lang="en-US" dirty="0"/>
            </a:br>
            <a:r>
              <a:rPr lang="en-US" dirty="0"/>
              <a:t>= 0.6 </a:t>
            </a:r>
            <a:br>
              <a:rPr lang="en-US" dirty="0"/>
            </a:br>
            <a:r>
              <a:rPr lang="en-US" dirty="0"/>
              <a:t>= 60%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590650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824266-E5F7-2BC6-737C-84B590304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928374"/>
            <a:ext cx="3888994" cy="2033652"/>
          </a:xfrm>
        </p:spPr>
        <p:txBody>
          <a:bodyPr>
            <a:normAutofit/>
          </a:bodyPr>
          <a:lstStyle/>
          <a:p>
            <a:r>
              <a:rPr lang="en-US" sz="4700"/>
              <a:t>Translating Angles to Motor Speeds</a:t>
            </a:r>
            <a:endParaRPr lang="en-GB" sz="470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EF13EA1-F66C-4347-AEBF-A5438DF27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5"/>
            <a:ext cx="12191999" cy="3474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D8A72BB6-47E5-86AD-BBC4-F4DE95D657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951" y="793249"/>
            <a:ext cx="5173133" cy="1888193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172CFD20-FC6B-B51C-D231-3CE96DF85A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3406" y="723401"/>
            <a:ext cx="5166594" cy="2027888"/>
          </a:xfrm>
          <a:prstGeom prst="rect">
            <a:avLst/>
          </a:prstGeom>
        </p:spPr>
      </p:pic>
      <p:sp>
        <p:nvSpPr>
          <p:cNvPr id="25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2" y="132777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F3F30-9109-292C-C31A-B060BF9F8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1335" y="3928374"/>
            <a:ext cx="6138665" cy="203365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Angle-motor mapping translates an angle to move at into speeds for the left and right motor.</a:t>
            </a:r>
          </a:p>
          <a:p>
            <a:r>
              <a:rPr lang="en-US" dirty="0"/>
              <a:t>The mapping is a piecewise linear function.</a:t>
            </a:r>
          </a:p>
          <a:p>
            <a:r>
              <a:rPr lang="en-US" dirty="0"/>
              <a:t>Motor speeds are defined at specific angles.</a:t>
            </a:r>
          </a:p>
          <a:p>
            <a:r>
              <a:rPr lang="en-US" dirty="0"/>
              <a:t>Tight mapping causes robot to turn faster (opposed to the loose mapping).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57402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70F89FC-9FE3-997F-ACE3-1F9CFE8C4C29}"/>
              </a:ext>
            </a:extLst>
          </p:cNvPr>
          <p:cNvSpPr/>
          <p:nvPr/>
        </p:nvSpPr>
        <p:spPr>
          <a:xfrm>
            <a:off x="1131298" y="497345"/>
            <a:ext cx="9929402" cy="5863309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352F9-E678-0198-0667-DBE9CDF2C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7809" y="2305508"/>
            <a:ext cx="8896380" cy="224698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8800" dirty="0">
                <a:solidFill>
                  <a:schemeClr val="bg1"/>
                </a:solidFill>
              </a:rPr>
              <a:t>Joystick Demonstration</a:t>
            </a:r>
            <a:endParaRPr lang="en-GB" sz="1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60463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70F89FC-9FE3-997F-ACE3-1F9CFE8C4C29}"/>
              </a:ext>
            </a:extLst>
          </p:cNvPr>
          <p:cNvSpPr/>
          <p:nvPr/>
        </p:nvSpPr>
        <p:spPr>
          <a:xfrm>
            <a:off x="1131298" y="497345"/>
            <a:ext cx="9929402" cy="5863309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352F9-E678-0198-0667-DBE9CDF2C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7809" y="2735197"/>
            <a:ext cx="8896380" cy="1387603"/>
          </a:xfrm>
        </p:spPr>
        <p:txBody>
          <a:bodyPr>
            <a:normAutofit/>
          </a:bodyPr>
          <a:lstStyle/>
          <a:p>
            <a:pPr algn="ctr"/>
            <a:r>
              <a:rPr lang="en-US" sz="8800" dirty="0">
                <a:solidFill>
                  <a:schemeClr val="bg1"/>
                </a:solidFill>
              </a:rPr>
              <a:t>Adjustable Settings</a:t>
            </a:r>
            <a:endParaRPr lang="en-GB" sz="1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6837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A47DA2F-53EF-75D4-6E6A-77EE48FEC1D8}"/>
              </a:ext>
            </a:extLst>
          </p:cNvPr>
          <p:cNvSpPr/>
          <p:nvPr/>
        </p:nvSpPr>
        <p:spPr>
          <a:xfrm>
            <a:off x="0" y="0"/>
            <a:ext cx="12191999" cy="195596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C8CED50F-D25A-07AA-0319-9FA2D5D818F8}"/>
              </a:ext>
            </a:extLst>
          </p:cNvPr>
          <p:cNvSpPr txBox="1">
            <a:spLocks/>
          </p:cNvSpPr>
          <p:nvPr/>
        </p:nvSpPr>
        <p:spPr>
          <a:xfrm>
            <a:off x="497015" y="314577"/>
            <a:ext cx="5433267" cy="1326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i="1" kern="120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Check Battery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7" name="battery">
            <a:hlinkClick r:id="" action="ppaction://media"/>
            <a:extLst>
              <a:ext uri="{FF2B5EF4-FFF2-40B4-BE49-F238E27FC236}">
                <a16:creationId xmlns:a16="http://schemas.microsoft.com/office/drawing/2014/main" id="{5066F448-ED27-EAEE-A932-84F85D0BD5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0252" y="1955968"/>
            <a:ext cx="9120060" cy="490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617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0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A47DA2F-53EF-75D4-6E6A-77EE48FEC1D8}"/>
              </a:ext>
            </a:extLst>
          </p:cNvPr>
          <p:cNvSpPr/>
          <p:nvPr/>
        </p:nvSpPr>
        <p:spPr>
          <a:xfrm>
            <a:off x="0" y="0"/>
            <a:ext cx="12191999" cy="195596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C8CED50F-D25A-07AA-0319-9FA2D5D818F8}"/>
              </a:ext>
            </a:extLst>
          </p:cNvPr>
          <p:cNvSpPr txBox="1">
            <a:spLocks/>
          </p:cNvSpPr>
          <p:nvPr/>
        </p:nvSpPr>
        <p:spPr>
          <a:xfrm>
            <a:off x="497015" y="314577"/>
            <a:ext cx="8850185" cy="1326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i="1" kern="120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Change Angle-Motor Mapping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7" name="mapping">
            <a:hlinkClick r:id="" action="ppaction://media"/>
            <a:extLst>
              <a:ext uri="{FF2B5EF4-FFF2-40B4-BE49-F238E27FC236}">
                <a16:creationId xmlns:a16="http://schemas.microsoft.com/office/drawing/2014/main" id="{2FECFC5D-EB9F-C040-D9DA-3F089132CF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5970" y="1955968"/>
            <a:ext cx="9120060" cy="490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816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1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A47DA2F-53EF-75D4-6E6A-77EE48FEC1D8}"/>
              </a:ext>
            </a:extLst>
          </p:cNvPr>
          <p:cNvSpPr/>
          <p:nvPr/>
        </p:nvSpPr>
        <p:spPr>
          <a:xfrm>
            <a:off x="0" y="0"/>
            <a:ext cx="12191999" cy="195596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C8CED50F-D25A-07AA-0319-9FA2D5D818F8}"/>
              </a:ext>
            </a:extLst>
          </p:cNvPr>
          <p:cNvSpPr txBox="1">
            <a:spLocks/>
          </p:cNvSpPr>
          <p:nvPr/>
        </p:nvSpPr>
        <p:spPr>
          <a:xfrm>
            <a:off x="497015" y="314577"/>
            <a:ext cx="8850185" cy="1326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i="1" kern="120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Perform Diagnostic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2" name="diagnostic">
            <a:hlinkClick r:id="" action="ppaction://media"/>
            <a:extLst>
              <a:ext uri="{FF2B5EF4-FFF2-40B4-BE49-F238E27FC236}">
                <a16:creationId xmlns:a16="http://schemas.microsoft.com/office/drawing/2014/main" id="{B39700D6-EB5A-9B57-578E-3DE01E1665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5970" y="1955968"/>
            <a:ext cx="9120060" cy="490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182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1113FF5-9B84-4A89-BF52-EA3C7E01A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195596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3C79C7-25DC-5C0B-6644-6A6E4FF1E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26814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Motivation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E2819-92C3-9A53-9675-5F67F4BE2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2413169"/>
            <a:ext cx="6039340" cy="3368920"/>
          </a:xfrm>
        </p:spPr>
        <p:txBody>
          <a:bodyPr anchor="ctr">
            <a:normAutofit/>
          </a:bodyPr>
          <a:lstStyle/>
          <a:p>
            <a:r>
              <a:rPr lang="en-US" dirty="0"/>
              <a:t>Self-driving robot competitions are a great way to learn and develop new skills, while collaborating with other people.</a:t>
            </a:r>
          </a:p>
          <a:p>
            <a:r>
              <a:rPr lang="en-US" dirty="0"/>
              <a:t>Most competitions are not affordable – requiring expensive robots.</a:t>
            </a:r>
          </a:p>
          <a:p>
            <a:r>
              <a:rPr lang="en-US" dirty="0"/>
              <a:t>The same self-driving techniques are used – need more variation and exploration into new approaches.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49FA96-B782-14C4-4482-ADB8D4ECF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3951" y="2712783"/>
            <a:ext cx="3973000" cy="2771167"/>
          </a:xfrm>
          <a:prstGeom prst="rect">
            <a:avLst/>
          </a:prstGeom>
        </p:spPr>
      </p:pic>
      <p:sp>
        <p:nvSpPr>
          <p:cNvPr id="18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D78862-9049-3C04-8A0E-8B8B673B1203}"/>
              </a:ext>
            </a:extLst>
          </p:cNvPr>
          <p:cNvSpPr txBox="1"/>
          <p:nvPr/>
        </p:nvSpPr>
        <p:spPr>
          <a:xfrm>
            <a:off x="7453951" y="5206834"/>
            <a:ext cx="3973000" cy="277116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300" i="1">
                <a:solidFill>
                  <a:srgbClr val="FFFFFF"/>
                </a:solidFill>
              </a:rPr>
              <a:t>AWS </a:t>
            </a:r>
            <a:r>
              <a:rPr lang="en-US" sz="1300" i="1" err="1">
                <a:solidFill>
                  <a:srgbClr val="FFFFFF"/>
                </a:solidFill>
              </a:rPr>
              <a:t>DeepRacer</a:t>
            </a:r>
            <a:r>
              <a:rPr lang="en-US" sz="1300" i="1">
                <a:solidFill>
                  <a:srgbClr val="FFFFFF"/>
                </a:solidFill>
              </a:rPr>
              <a:t> car – costing $399</a:t>
            </a:r>
            <a:endParaRPr lang="en-GB" sz="1300" i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3135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A47DA2F-53EF-75D4-6E6A-77EE48FEC1D8}"/>
              </a:ext>
            </a:extLst>
          </p:cNvPr>
          <p:cNvSpPr/>
          <p:nvPr/>
        </p:nvSpPr>
        <p:spPr>
          <a:xfrm>
            <a:off x="0" y="0"/>
            <a:ext cx="12191999" cy="195596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C8CED50F-D25A-07AA-0319-9FA2D5D818F8}"/>
              </a:ext>
            </a:extLst>
          </p:cNvPr>
          <p:cNvSpPr txBox="1">
            <a:spLocks/>
          </p:cNvSpPr>
          <p:nvPr/>
        </p:nvSpPr>
        <p:spPr>
          <a:xfrm>
            <a:off x="497015" y="314577"/>
            <a:ext cx="8850185" cy="1326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i="1" kern="120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Change Robot Code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3" name="robot-code">
            <a:hlinkClick r:id="" action="ppaction://media"/>
            <a:extLst>
              <a:ext uri="{FF2B5EF4-FFF2-40B4-BE49-F238E27FC236}">
                <a16:creationId xmlns:a16="http://schemas.microsoft.com/office/drawing/2014/main" id="{A374EE8C-9EC0-3CFD-EDE0-257CA50663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5970" y="1955968"/>
            <a:ext cx="9120060" cy="490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433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A47DA2F-53EF-75D4-6E6A-77EE48FEC1D8}"/>
              </a:ext>
            </a:extLst>
          </p:cNvPr>
          <p:cNvSpPr/>
          <p:nvPr/>
        </p:nvSpPr>
        <p:spPr>
          <a:xfrm>
            <a:off x="0" y="0"/>
            <a:ext cx="12191999" cy="195596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C8CED50F-D25A-07AA-0319-9FA2D5D818F8}"/>
              </a:ext>
            </a:extLst>
          </p:cNvPr>
          <p:cNvSpPr txBox="1">
            <a:spLocks/>
          </p:cNvSpPr>
          <p:nvPr/>
        </p:nvSpPr>
        <p:spPr>
          <a:xfrm>
            <a:off x="497015" y="314577"/>
            <a:ext cx="8850185" cy="1326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i="1" kern="120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>
                <a:solidFill>
                  <a:schemeClr val="bg1"/>
                </a:solidFill>
              </a:rPr>
              <a:t>Colour</a:t>
            </a:r>
            <a:r>
              <a:rPr lang="en-US" dirty="0">
                <a:solidFill>
                  <a:schemeClr val="bg1"/>
                </a:solidFill>
              </a:rPr>
              <a:t>-Tracking Features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2" name="control-vision">
            <a:hlinkClick r:id="" action="ppaction://media"/>
            <a:extLst>
              <a:ext uri="{FF2B5EF4-FFF2-40B4-BE49-F238E27FC236}">
                <a16:creationId xmlns:a16="http://schemas.microsoft.com/office/drawing/2014/main" id="{A6B0B38E-3D96-A278-BE8B-66C88D5A2B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9903" y="1955968"/>
            <a:ext cx="9132193" cy="4908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612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70F89FC-9FE3-997F-ACE3-1F9CFE8C4C29}"/>
              </a:ext>
            </a:extLst>
          </p:cNvPr>
          <p:cNvSpPr/>
          <p:nvPr/>
        </p:nvSpPr>
        <p:spPr>
          <a:xfrm>
            <a:off x="1131298" y="497345"/>
            <a:ext cx="9929402" cy="5863309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352F9-E678-0198-0667-DBE9CDF2C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7809" y="2735197"/>
            <a:ext cx="8896380" cy="1387603"/>
          </a:xfrm>
        </p:spPr>
        <p:txBody>
          <a:bodyPr>
            <a:normAutofit/>
          </a:bodyPr>
          <a:lstStyle/>
          <a:p>
            <a:pPr algn="ctr"/>
            <a:r>
              <a:rPr lang="en-US" sz="8800" dirty="0">
                <a:solidFill>
                  <a:schemeClr val="bg1"/>
                </a:solidFill>
              </a:rPr>
              <a:t>Virtual Lead</a:t>
            </a:r>
            <a:endParaRPr lang="en-GB" sz="1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82006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3C79C7-25DC-5C0B-6644-6A6E4FF1E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1"/>
            <a:ext cx="4782039" cy="1966747"/>
          </a:xfrm>
        </p:spPr>
        <p:txBody>
          <a:bodyPr anchor="ctr">
            <a:normAutofit/>
          </a:bodyPr>
          <a:lstStyle/>
          <a:p>
            <a:r>
              <a:rPr lang="en-US"/>
              <a:t>Virtual Lead</a:t>
            </a:r>
            <a:endParaRPr lang="en-GB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EF97C72-3F89-4F0A-9629-01818B389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8503" y="2954301"/>
            <a:ext cx="475488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E2819-92C3-9A53-9675-5F67F4BE2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6" y="3161684"/>
            <a:ext cx="4782166" cy="262040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Marker is attached to the top of the robot to perform marker detection.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A connected camera is used to guide the robot towards the midpoint of the camera.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This marker allows the robots orientation vector and position vector relative to the midpoint to be calculated.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Angle to turn is the angle between the orientation and position vector.</a:t>
            </a:r>
            <a:endParaRPr lang="en-GB" sz="1600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F952E06-04D6-2E12-7B85-96D53EC3FB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1642" y="758951"/>
            <a:ext cx="3202098" cy="5022900"/>
          </a:xfrm>
          <a:prstGeom prst="rect">
            <a:avLst/>
          </a:prstGeom>
        </p:spPr>
      </p:pic>
      <p:sp>
        <p:nvSpPr>
          <p:cNvPr id="26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1612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70F89FC-9FE3-997F-ACE3-1F9CFE8C4C29}"/>
              </a:ext>
            </a:extLst>
          </p:cNvPr>
          <p:cNvSpPr/>
          <p:nvPr/>
        </p:nvSpPr>
        <p:spPr>
          <a:xfrm>
            <a:off x="1131298" y="497345"/>
            <a:ext cx="9929402" cy="5863309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352F9-E678-0198-0667-DBE9CDF2C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7809" y="2735197"/>
            <a:ext cx="8896380" cy="1387603"/>
          </a:xfrm>
        </p:spPr>
        <p:txBody>
          <a:bodyPr>
            <a:normAutofit/>
          </a:bodyPr>
          <a:lstStyle/>
          <a:p>
            <a:pPr algn="ctr"/>
            <a:r>
              <a:rPr lang="en-US" sz="8800" dirty="0">
                <a:solidFill>
                  <a:schemeClr val="bg1"/>
                </a:solidFill>
              </a:rPr>
              <a:t>Virtual Lead Demo</a:t>
            </a:r>
            <a:endParaRPr lang="en-GB" sz="1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1177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70F89FC-9FE3-997F-ACE3-1F9CFE8C4C29}"/>
              </a:ext>
            </a:extLst>
          </p:cNvPr>
          <p:cNvSpPr/>
          <p:nvPr/>
        </p:nvSpPr>
        <p:spPr>
          <a:xfrm>
            <a:off x="1131298" y="497345"/>
            <a:ext cx="9929402" cy="5863309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352F9-E678-0198-0667-DBE9CDF2C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7809" y="2297533"/>
            <a:ext cx="8896380" cy="226293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8800" dirty="0">
                <a:solidFill>
                  <a:schemeClr val="bg1"/>
                </a:solidFill>
              </a:rPr>
              <a:t>Evaluation and Conclusion</a:t>
            </a:r>
            <a:endParaRPr lang="en-GB" sz="1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47611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3C79C7-25DC-5C0B-6644-6A6E4FF1E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6336" y="1063256"/>
            <a:ext cx="5774019" cy="1540106"/>
          </a:xfrm>
        </p:spPr>
        <p:txBody>
          <a:bodyPr>
            <a:normAutofit/>
          </a:bodyPr>
          <a:lstStyle/>
          <a:p>
            <a:r>
              <a:rPr lang="en-US" dirty="0"/>
              <a:t>The Joystick</a:t>
            </a:r>
            <a:endParaRPr lang="en-GB" dirty="0"/>
          </a:p>
        </p:txBody>
      </p:sp>
      <p:pic>
        <p:nvPicPr>
          <p:cNvPr id="5" name="Picture 4" descr="Chart&#10;&#10;Description automatically generated with medium confidence">
            <a:extLst>
              <a:ext uri="{FF2B5EF4-FFF2-40B4-BE49-F238E27FC236}">
                <a16:creationId xmlns:a16="http://schemas.microsoft.com/office/drawing/2014/main" id="{C94E50D2-1178-CFCC-968A-CA1E37EA7E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539" y="1359860"/>
            <a:ext cx="4812202" cy="1888789"/>
          </a:xfrm>
          <a:prstGeom prst="rect">
            <a:avLst/>
          </a:prstGeom>
        </p:spPr>
      </p:pic>
      <p:pic>
        <p:nvPicPr>
          <p:cNvPr id="8" name="Picture 7" descr="Chart, bar chart, histogram&#10;&#10;Description automatically generated">
            <a:extLst>
              <a:ext uri="{FF2B5EF4-FFF2-40B4-BE49-F238E27FC236}">
                <a16:creationId xmlns:a16="http://schemas.microsoft.com/office/drawing/2014/main" id="{92FCE1E3-3378-3606-BD0F-4F5DD15EDA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610" y="3654369"/>
            <a:ext cx="4826131" cy="2051105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679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E2819-92C3-9A53-9675-5F67F4BE2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6337" y="2933390"/>
            <a:ext cx="5774028" cy="2861349"/>
          </a:xfrm>
        </p:spPr>
        <p:txBody>
          <a:bodyPr>
            <a:normAutofit/>
          </a:bodyPr>
          <a:lstStyle/>
          <a:p>
            <a:r>
              <a:rPr lang="en-US" dirty="0"/>
              <a:t>Users enjoyed the joystick!</a:t>
            </a:r>
          </a:p>
          <a:p>
            <a:r>
              <a:rPr lang="en-US" dirty="0"/>
              <a:t>Could successfully be used to navigate through a slalom.</a:t>
            </a:r>
          </a:p>
          <a:p>
            <a:r>
              <a:rPr lang="en-US" dirty="0"/>
              <a:t>Participants said it was responsive and easy to use</a:t>
            </a:r>
          </a:p>
        </p:txBody>
      </p:sp>
      <p:sp>
        <p:nvSpPr>
          <p:cNvPr id="26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9484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3C79C7-25DC-5C0B-6644-6A6E4FF1E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6336" y="1063256"/>
            <a:ext cx="5774019" cy="1540106"/>
          </a:xfrm>
        </p:spPr>
        <p:txBody>
          <a:bodyPr>
            <a:normAutofit/>
          </a:bodyPr>
          <a:lstStyle/>
          <a:p>
            <a:r>
              <a:rPr lang="en-US" dirty="0"/>
              <a:t>Virtual Lead</a:t>
            </a:r>
            <a:endParaRPr lang="en-GB" dirty="0"/>
          </a:p>
        </p:txBody>
      </p:sp>
      <p:pic>
        <p:nvPicPr>
          <p:cNvPr id="6" name="Picture 5" descr="Chart, Teams&#10;&#10;Description automatically generated">
            <a:extLst>
              <a:ext uri="{FF2B5EF4-FFF2-40B4-BE49-F238E27FC236}">
                <a16:creationId xmlns:a16="http://schemas.microsoft.com/office/drawing/2014/main" id="{D1B3FBDB-6919-66CF-3167-1E4D191302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1" y="1214336"/>
            <a:ext cx="4865319" cy="1897474"/>
          </a:xfrm>
          <a:prstGeom prst="rect">
            <a:avLst/>
          </a:prstGeom>
        </p:spPr>
      </p:pic>
      <p:pic>
        <p:nvPicPr>
          <p:cNvPr id="9" name="Picture 8" descr="Chart, bar chart, histogram&#10;&#10;Description automatically generated">
            <a:extLst>
              <a:ext uri="{FF2B5EF4-FFF2-40B4-BE49-F238E27FC236}">
                <a16:creationId xmlns:a16="http://schemas.microsoft.com/office/drawing/2014/main" id="{D295C5B6-7E0B-04D8-6792-0E800AF271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1" y="3803177"/>
            <a:ext cx="4865319" cy="2092088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679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E2819-92C3-9A53-9675-5F67F4BE2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6337" y="2933390"/>
            <a:ext cx="5774028" cy="286134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Users found it unusable due to poor marker detection.</a:t>
            </a:r>
          </a:p>
          <a:p>
            <a:pPr lvl="1"/>
            <a:r>
              <a:rPr lang="en-US" dirty="0"/>
              <a:t>   camera quality, brightness levels, and floor </a:t>
            </a:r>
            <a:br>
              <a:rPr lang="en-US" dirty="0"/>
            </a:br>
            <a:r>
              <a:rPr lang="en-US" dirty="0"/>
              <a:t>   </a:t>
            </a:r>
            <a:r>
              <a:rPr lang="en-US" dirty="0" err="1"/>
              <a:t>colour</a:t>
            </a:r>
            <a:r>
              <a:rPr lang="en-US" dirty="0"/>
              <a:t> and all factors which affected this.</a:t>
            </a:r>
          </a:p>
          <a:p>
            <a:r>
              <a:rPr lang="en-US" dirty="0"/>
              <a:t>Robot was unresponsive.</a:t>
            </a:r>
          </a:p>
          <a:p>
            <a:r>
              <a:rPr lang="en-US" dirty="0"/>
              <a:t>Unintuitive to use, requiring a lengthy setup.</a:t>
            </a:r>
          </a:p>
          <a:p>
            <a:r>
              <a:rPr lang="en-US" dirty="0"/>
              <a:t>Half of participants could not finish.</a:t>
            </a:r>
          </a:p>
          <a:p>
            <a:r>
              <a:rPr lang="en-US" dirty="0"/>
              <a:t>iOS devices provided better camera quality – hence performed the task better</a:t>
            </a:r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7696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3C79C7-25DC-5C0B-6644-6A6E4FF1E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5480" y="758952"/>
            <a:ext cx="8321040" cy="1855475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Future Work</a:t>
            </a:r>
            <a:endParaRPr lang="en-GB"/>
          </a:p>
        </p:txBody>
      </p:sp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8BD593FB-2EA4-4795-AC37-1F9E8954E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981200" y="2936160"/>
            <a:ext cx="82296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E2819-92C3-9A53-9675-5F67F4BE2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5417" y="3257894"/>
            <a:ext cx="8321167" cy="2524195"/>
          </a:xfrm>
        </p:spPr>
        <p:txBody>
          <a:bodyPr>
            <a:normAutofit/>
          </a:bodyPr>
          <a:lstStyle/>
          <a:p>
            <a:pPr algn="ctr"/>
            <a:r>
              <a:rPr lang="en-US"/>
              <a:t>Enhance marker detection using image processing and machine learning techniques</a:t>
            </a:r>
          </a:p>
          <a:p>
            <a:pPr algn="ctr"/>
            <a:r>
              <a:rPr lang="en-US"/>
              <a:t>Incorporate sensors to improve navigational ability</a:t>
            </a:r>
          </a:p>
          <a:p>
            <a:pPr algn="ctr"/>
            <a:r>
              <a:rPr lang="en-US"/>
              <a:t>Increase overall robustness</a:t>
            </a:r>
          </a:p>
          <a:p>
            <a:pPr algn="ctr"/>
            <a:r>
              <a:rPr lang="en-US"/>
              <a:t>And many more</a:t>
            </a:r>
          </a:p>
        </p:txBody>
      </p:sp>
      <p:sp>
        <p:nvSpPr>
          <p:cNvPr id="20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4717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70F89FC-9FE3-997F-ACE3-1F9CFE8C4C29}"/>
              </a:ext>
            </a:extLst>
          </p:cNvPr>
          <p:cNvSpPr/>
          <p:nvPr/>
        </p:nvSpPr>
        <p:spPr>
          <a:xfrm>
            <a:off x="1131298" y="497345"/>
            <a:ext cx="9929402" cy="5863309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352F9-E678-0198-0667-DBE9CDF2C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7808" y="2173274"/>
            <a:ext cx="8896380" cy="1387603"/>
          </a:xfrm>
        </p:spPr>
        <p:txBody>
          <a:bodyPr>
            <a:normAutofit/>
          </a:bodyPr>
          <a:lstStyle/>
          <a:p>
            <a:pPr algn="ctr"/>
            <a:r>
              <a:rPr lang="en-US" sz="8800" dirty="0">
                <a:solidFill>
                  <a:schemeClr val="bg1"/>
                </a:solidFill>
              </a:rPr>
              <a:t>Thank you</a:t>
            </a:r>
            <a:endParaRPr lang="en-GB" sz="166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7CCFD8-D0E6-550C-02DE-BCF0EDBBAE62}"/>
              </a:ext>
            </a:extLst>
          </p:cNvPr>
          <p:cNvSpPr txBox="1"/>
          <p:nvPr/>
        </p:nvSpPr>
        <p:spPr>
          <a:xfrm>
            <a:off x="2160230" y="3938134"/>
            <a:ext cx="8383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Competition Website: </a:t>
            </a:r>
            <a:r>
              <a:rPr lang="en-US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https://robot-competition.github.io/robot-competition/</a:t>
            </a:r>
            <a:endParaRPr lang="en-US" dirty="0">
              <a:solidFill>
                <a:srgbClr val="00B0F0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287A19-AFCA-7AFE-6DE2-2F2CE5AC78C7}"/>
              </a:ext>
            </a:extLst>
          </p:cNvPr>
          <p:cNvSpPr txBox="1"/>
          <p:nvPr/>
        </p:nvSpPr>
        <p:spPr>
          <a:xfrm>
            <a:off x="2382171" y="4429199"/>
            <a:ext cx="7427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Robot Controller: </a:t>
            </a:r>
            <a:r>
              <a:rPr lang="en-US" u="sng" dirty="0">
                <a:solidFill>
                  <a:srgbClr val="00B0F0"/>
                </a:solidFill>
              </a:rPr>
              <a:t>https://lewistrundle.github.io/L4-Individual-Project/</a:t>
            </a:r>
            <a:endParaRPr lang="en-GB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9020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A47DA2F-53EF-75D4-6E6A-77EE48FEC1D8}"/>
              </a:ext>
            </a:extLst>
          </p:cNvPr>
          <p:cNvSpPr/>
          <p:nvPr/>
        </p:nvSpPr>
        <p:spPr>
          <a:xfrm>
            <a:off x="0" y="0"/>
            <a:ext cx="12191999" cy="195596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743119F-691F-FE17-92EB-73225D951340}"/>
              </a:ext>
            </a:extLst>
          </p:cNvPr>
          <p:cNvSpPr/>
          <p:nvPr/>
        </p:nvSpPr>
        <p:spPr>
          <a:xfrm>
            <a:off x="14290" y="2576511"/>
            <a:ext cx="6095999" cy="343852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977B57-54CB-2533-156C-A39A739C0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016" y="3611594"/>
            <a:ext cx="5060823" cy="104321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8900" dirty="0">
                <a:solidFill>
                  <a:schemeClr val="bg1"/>
                </a:solidFill>
              </a:rPr>
              <a:t>Competition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3FD5D09-BB6E-71A1-B2F2-C1B708B44C7A}"/>
              </a:ext>
            </a:extLst>
          </p:cNvPr>
          <p:cNvSpPr txBox="1">
            <a:spLocks/>
          </p:cNvSpPr>
          <p:nvPr/>
        </p:nvSpPr>
        <p:spPr>
          <a:xfrm>
            <a:off x="7172323" y="2907392"/>
            <a:ext cx="4260723" cy="104321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i="1" kern="120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900" dirty="0"/>
              <a:t>Controller</a:t>
            </a:r>
            <a:endParaRPr lang="en-GB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B7902B0-FF51-5F65-5EFB-4B937C22C903}"/>
              </a:ext>
            </a:extLst>
          </p:cNvPr>
          <p:cNvSpPr/>
          <p:nvPr/>
        </p:nvSpPr>
        <p:spPr>
          <a:xfrm>
            <a:off x="6110289" y="2576511"/>
            <a:ext cx="6095999" cy="343852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4B9D2BC-2520-4DCD-858D-E9CD104F87E4}"/>
              </a:ext>
            </a:extLst>
          </p:cNvPr>
          <p:cNvSpPr txBox="1">
            <a:spLocks/>
          </p:cNvSpPr>
          <p:nvPr/>
        </p:nvSpPr>
        <p:spPr>
          <a:xfrm>
            <a:off x="6662738" y="3824059"/>
            <a:ext cx="5060823" cy="104321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i="1" kern="120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900" dirty="0">
                <a:solidFill>
                  <a:schemeClr val="bg1"/>
                </a:solidFill>
              </a:rPr>
              <a:t>Controller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C8CED50F-D25A-07AA-0319-9FA2D5D818F8}"/>
              </a:ext>
            </a:extLst>
          </p:cNvPr>
          <p:cNvSpPr txBox="1">
            <a:spLocks/>
          </p:cNvSpPr>
          <p:nvPr/>
        </p:nvSpPr>
        <p:spPr>
          <a:xfrm>
            <a:off x="497015" y="314577"/>
            <a:ext cx="5433267" cy="1326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i="1" kern="120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Intended Products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4717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1113FF5-9B84-4A89-BF52-EA3C7E01A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195596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F58750F-6DAA-9656-0586-EC666C110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1" y="758952"/>
            <a:ext cx="4013073" cy="97359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Aims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E1E8B2E-6DB5-10F2-D63E-D3038204FA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952" y="3277366"/>
            <a:ext cx="4013072" cy="3071421"/>
          </a:xfrm>
        </p:spPr>
        <p:txBody>
          <a:bodyPr>
            <a:normAutofit/>
          </a:bodyPr>
          <a:lstStyle/>
          <a:p>
            <a:r>
              <a:rPr lang="en-US" sz="2800" dirty="0"/>
              <a:t>Affordable</a:t>
            </a:r>
          </a:p>
          <a:p>
            <a:r>
              <a:rPr lang="en-US" sz="2800" dirty="0"/>
              <a:t>Accessible</a:t>
            </a:r>
          </a:p>
          <a:p>
            <a:r>
              <a:rPr lang="en-US" sz="2800" dirty="0"/>
              <a:t>Collaborative</a:t>
            </a:r>
          </a:p>
          <a:p>
            <a:r>
              <a:rPr lang="en-US" sz="2800" dirty="0"/>
              <a:t>Versatile</a:t>
            </a:r>
            <a:endParaRPr lang="en-GB" sz="280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EC24F733-381F-F8D0-EA63-93F8A5AE3DA7}"/>
              </a:ext>
            </a:extLst>
          </p:cNvPr>
          <p:cNvSpPr txBox="1">
            <a:spLocks/>
          </p:cNvSpPr>
          <p:nvPr/>
        </p:nvSpPr>
        <p:spPr>
          <a:xfrm>
            <a:off x="5582942" y="3277364"/>
            <a:ext cx="5594043" cy="29550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82880" indent="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18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82880" indent="-18288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80" indent="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1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" indent="-182880" algn="l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Promote affordable solutions</a:t>
            </a:r>
          </a:p>
          <a:p>
            <a:r>
              <a:rPr lang="en-US" sz="2400" dirty="0"/>
              <a:t>Be accessible to use</a:t>
            </a:r>
          </a:p>
          <a:p>
            <a:r>
              <a:rPr lang="en-US" sz="2400" dirty="0"/>
              <a:t>Provides precise and responsive manual control</a:t>
            </a:r>
          </a:p>
          <a:p>
            <a:r>
              <a:rPr lang="en-US" sz="2400" dirty="0"/>
              <a:t>Presents a novel self-driving approach</a:t>
            </a:r>
            <a:endParaRPr lang="en-GB" sz="24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F67EB1B-E1A9-C0C1-1CE9-C8C2C49BE530}"/>
              </a:ext>
            </a:extLst>
          </p:cNvPr>
          <p:cNvCxnSpPr>
            <a:cxnSpLocks/>
          </p:cNvCxnSpPr>
          <p:nvPr/>
        </p:nvCxnSpPr>
        <p:spPr>
          <a:xfrm>
            <a:off x="4772024" y="1955969"/>
            <a:ext cx="0" cy="490203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EF35059F-C246-12D1-E594-CC8570C391D8}"/>
              </a:ext>
            </a:extLst>
          </p:cNvPr>
          <p:cNvSpPr/>
          <p:nvPr/>
        </p:nvSpPr>
        <p:spPr>
          <a:xfrm>
            <a:off x="353498" y="2261310"/>
            <a:ext cx="4013067" cy="79263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3981C272-3C63-3BF5-84F7-1206C74B75B2}"/>
              </a:ext>
            </a:extLst>
          </p:cNvPr>
          <p:cNvSpPr txBox="1">
            <a:spLocks/>
          </p:cNvSpPr>
          <p:nvPr/>
        </p:nvSpPr>
        <p:spPr>
          <a:xfrm>
            <a:off x="977381" y="2343282"/>
            <a:ext cx="2765299" cy="62869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i="1" kern="120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</a:rPr>
              <a:t>Competition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230DBC0-E556-ADDF-2B31-6C144F5DC547}"/>
              </a:ext>
            </a:extLst>
          </p:cNvPr>
          <p:cNvSpPr/>
          <p:nvPr/>
        </p:nvSpPr>
        <p:spPr>
          <a:xfrm>
            <a:off x="6373103" y="2220350"/>
            <a:ext cx="4013067" cy="79263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E5C8D2EA-3394-7AC0-7AC1-EFA8CDFB42A8}"/>
              </a:ext>
            </a:extLst>
          </p:cNvPr>
          <p:cNvSpPr txBox="1">
            <a:spLocks/>
          </p:cNvSpPr>
          <p:nvPr/>
        </p:nvSpPr>
        <p:spPr>
          <a:xfrm>
            <a:off x="7181328" y="2343282"/>
            <a:ext cx="2601367" cy="62869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i="1" kern="120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</a:rPr>
              <a:t>Controller</a:t>
            </a:r>
            <a:endParaRPr lang="en-GB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2319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70F89FC-9FE3-997F-ACE3-1F9CFE8C4C29}"/>
              </a:ext>
            </a:extLst>
          </p:cNvPr>
          <p:cNvSpPr/>
          <p:nvPr/>
        </p:nvSpPr>
        <p:spPr>
          <a:xfrm>
            <a:off x="1131298" y="497345"/>
            <a:ext cx="9929402" cy="5863309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352F9-E678-0198-0667-DBE9CDF2C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7809" y="2393262"/>
            <a:ext cx="8896380" cy="194718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</a:rPr>
              <a:t>The Competition: </a:t>
            </a:r>
            <a:br>
              <a:rPr lang="en-US" sz="5400" dirty="0">
                <a:solidFill>
                  <a:schemeClr val="bg1"/>
                </a:solidFill>
              </a:rPr>
            </a:br>
            <a:r>
              <a:rPr lang="en-US" sz="8000" dirty="0">
                <a:solidFill>
                  <a:schemeClr val="bg1"/>
                </a:solidFill>
              </a:rPr>
              <a:t>Website Demonstration</a:t>
            </a:r>
            <a:endParaRPr lang="en-GB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74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FCC6E86-7C37-4FD2-AF0B-C9BDDBC2B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-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CFCD4298-E77E-B9AD-27BB-4297A67340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799" y="764275"/>
            <a:ext cx="7094401" cy="5019289"/>
          </a:xfrm>
          <a:prstGeom prst="rect">
            <a:avLst/>
          </a:prstGeom>
        </p:spPr>
      </p:pic>
      <p:sp>
        <p:nvSpPr>
          <p:cNvPr id="10" name="Freeform 6">
            <a:extLst>
              <a:ext uri="{FF2B5EF4-FFF2-40B4-BE49-F238E27FC236}">
                <a16:creationId xmlns:a16="http://schemas.microsoft.com/office/drawing/2014/main" id="{38C2FC07-A260-43C5-ABA2-A9DD5D5A83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5264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3C79C7-25DC-5C0B-6644-6A6E4FF1E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25" y="758953"/>
            <a:ext cx="6248397" cy="1688352"/>
          </a:xfrm>
        </p:spPr>
        <p:txBody>
          <a:bodyPr>
            <a:normAutofit/>
          </a:bodyPr>
          <a:lstStyle/>
          <a:p>
            <a:r>
              <a:rPr lang="en-US" sz="5600"/>
              <a:t>The Simplified Competition</a:t>
            </a:r>
            <a:endParaRPr lang="en-GB" sz="560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F96FA98-52E5-4AA7-98B9-BE6200CF0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74727" y="2630930"/>
            <a:ext cx="6248397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E2819-92C3-9A53-9675-5F67F4BE2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72" y="2854520"/>
            <a:ext cx="6245352" cy="2659312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/>
              <a:t>3 Stages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/>
              <a:t>Navigating around an object and back using the manual control.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/>
              <a:t>Navigating through a slalom and back using the manual control.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/>
              <a:t>Navigating through a slalom and back using the autonomous control.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en-GB"/>
          </a:p>
        </p:txBody>
      </p:sp>
      <p:pic>
        <p:nvPicPr>
          <p:cNvPr id="5" name="Picture 4" descr="A picture containing text, device, gauge, meter&#10;&#10;Description automatically generated">
            <a:extLst>
              <a:ext uri="{FF2B5EF4-FFF2-40B4-BE49-F238E27FC236}">
                <a16:creationId xmlns:a16="http://schemas.microsoft.com/office/drawing/2014/main" id="{16331980-4D68-33FF-132A-24FBB6C531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8936" y="758951"/>
            <a:ext cx="1333463" cy="4762371"/>
          </a:xfrm>
          <a:prstGeom prst="rect">
            <a:avLst/>
          </a:prstGeom>
        </p:spPr>
      </p:pic>
      <p:sp>
        <p:nvSpPr>
          <p:cNvPr id="14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77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70F89FC-9FE3-997F-ACE3-1F9CFE8C4C29}"/>
              </a:ext>
            </a:extLst>
          </p:cNvPr>
          <p:cNvSpPr/>
          <p:nvPr/>
        </p:nvSpPr>
        <p:spPr>
          <a:xfrm>
            <a:off x="1131298" y="497345"/>
            <a:ext cx="9929402" cy="5863309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1352F9-E678-0198-0667-DBE9CDF2C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7809" y="2801269"/>
            <a:ext cx="8896380" cy="125546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8800" dirty="0">
                <a:solidFill>
                  <a:schemeClr val="bg1"/>
                </a:solidFill>
              </a:rPr>
              <a:t>The Controller</a:t>
            </a:r>
            <a:endParaRPr lang="en-GB" sz="1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1856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C8093DE-4BC8-BC5A-3CA0-5FA43DAB2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8335" y="758952"/>
            <a:ext cx="6281663" cy="1574815"/>
          </a:xfrm>
        </p:spPr>
        <p:txBody>
          <a:bodyPr anchor="ctr">
            <a:normAutofit/>
          </a:bodyPr>
          <a:lstStyle/>
          <a:p>
            <a:r>
              <a:rPr lang="en-US"/>
              <a:t>Restrictions</a:t>
            </a:r>
            <a:endParaRPr lang="en-GB"/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9D432F0E-2208-AF1F-3DD1-789E1D057A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23" r="2" b="15820"/>
          <a:stretch/>
        </p:blipFill>
        <p:spPr>
          <a:xfrm>
            <a:off x="20" y="10"/>
            <a:ext cx="4595888" cy="3428990"/>
          </a:xfrm>
          <a:prstGeom prst="rect">
            <a:avLst/>
          </a:prstGeom>
        </p:spPr>
      </p:pic>
      <p:pic>
        <p:nvPicPr>
          <p:cNvPr id="9" name="Picture 8" descr="A picture containing indoor&#10;&#10;Description automatically generated">
            <a:extLst>
              <a:ext uri="{FF2B5EF4-FFF2-40B4-BE49-F238E27FC236}">
                <a16:creationId xmlns:a16="http://schemas.microsoft.com/office/drawing/2014/main" id="{8328AFD9-8FB2-73C8-A5C2-146C195D81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14" r="2" b="23930"/>
          <a:stretch/>
        </p:blipFill>
        <p:spPr>
          <a:xfrm>
            <a:off x="20" y="3429000"/>
            <a:ext cx="4595888" cy="342900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54029F6-98B0-E7ED-7F2C-10E5C2300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8208" y="2593076"/>
            <a:ext cx="6281663" cy="3189014"/>
          </a:xfrm>
        </p:spPr>
        <p:txBody>
          <a:bodyPr>
            <a:normAutofit/>
          </a:bodyPr>
          <a:lstStyle/>
          <a:p>
            <a:r>
              <a:rPr lang="en-US" dirty="0"/>
              <a:t>Web browser based</a:t>
            </a:r>
          </a:p>
          <a:p>
            <a:r>
              <a:rPr lang="en-US" dirty="0"/>
              <a:t>Must work with the </a:t>
            </a:r>
            <a:r>
              <a:rPr lang="en-US" dirty="0" err="1"/>
              <a:t>Zumo</a:t>
            </a:r>
            <a:r>
              <a:rPr lang="en-US" dirty="0"/>
              <a:t> Robot for Arduino with attached Espruino Pixl.js.</a:t>
            </a:r>
          </a:p>
          <a:p>
            <a:r>
              <a:rPr lang="en-US" dirty="0"/>
              <a:t>Must integrate smartphone technology and work with Android OS</a:t>
            </a:r>
            <a:endParaRPr lang="en-GB" dirty="0"/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104733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VTI">
  <a:themeElements>
    <a:clrScheme name="Headlines">
      <a:dk1>
        <a:sysClr val="windowText" lastClr="000000"/>
      </a:dk1>
      <a:lt1>
        <a:sysClr val="window" lastClr="FFFFFF"/>
      </a:lt1>
      <a:dk2>
        <a:srgbClr val="232C41"/>
      </a:dk2>
      <a:lt2>
        <a:srgbClr val="F6F4EF"/>
      </a:lt2>
      <a:accent1>
        <a:srgbClr val="439EB7"/>
      </a:accent1>
      <a:accent2>
        <a:srgbClr val="E20E65"/>
      </a:accent2>
      <a:accent3>
        <a:srgbClr val="F59324"/>
      </a:accent3>
      <a:accent4>
        <a:srgbClr val="5046B9"/>
      </a:accent4>
      <a:accent5>
        <a:srgbClr val="5CB678"/>
      </a:accent5>
      <a:accent6>
        <a:srgbClr val="9717F7"/>
      </a:accent6>
      <a:hlink>
        <a:srgbClr val="E80095"/>
      </a:hlink>
      <a:folHlink>
        <a:srgbClr val="808080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602</Words>
  <Application>Microsoft Office PowerPoint</Application>
  <PresentationFormat>Widescreen</PresentationFormat>
  <Paragraphs>92</Paragraphs>
  <Slides>29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Avenir Next LT Pro</vt:lpstr>
      <vt:lpstr>Sitka Banner</vt:lpstr>
      <vt:lpstr>HeadlinesVTI</vt:lpstr>
      <vt:lpstr>Virtual Lead: A Competition and Web-Based Smartphone Controller for a Self-Driving Robot</vt:lpstr>
      <vt:lpstr>Motivation</vt:lpstr>
      <vt:lpstr>Competition</vt:lpstr>
      <vt:lpstr>Aims</vt:lpstr>
      <vt:lpstr>The Competition:  Website Demonstration</vt:lpstr>
      <vt:lpstr>PowerPoint Presentation</vt:lpstr>
      <vt:lpstr>The Simplified Competition</vt:lpstr>
      <vt:lpstr>The Controller</vt:lpstr>
      <vt:lpstr>Restrictions</vt:lpstr>
      <vt:lpstr>Communication</vt:lpstr>
      <vt:lpstr>Controllable Attributes</vt:lpstr>
      <vt:lpstr>Manual Control: The Joystick</vt:lpstr>
      <vt:lpstr>Force of the Joystick Pull</vt:lpstr>
      <vt:lpstr>Translating Angles to Motor Speeds</vt:lpstr>
      <vt:lpstr>Joystick Demonstration</vt:lpstr>
      <vt:lpstr>Adjustable Settings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Virtual Lead</vt:lpstr>
      <vt:lpstr>Virtual Lead</vt:lpstr>
      <vt:lpstr>Virtual Lead Demo</vt:lpstr>
      <vt:lpstr>Evaluation and Conclusion</vt:lpstr>
      <vt:lpstr>The Joystick</vt:lpstr>
      <vt:lpstr>Virtual Lead</vt:lpstr>
      <vt:lpstr>Future Work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Virtual Lead: A Competition and Web-Based Smartphone Controller for a Self-Driving Robot</dc:title>
  <dc:creator>Lewis Trundle (student)</dc:creator>
  <cp:lastModifiedBy>Lewis Trundle (student)</cp:lastModifiedBy>
  <cp:revision>16</cp:revision>
  <dcterms:created xsi:type="dcterms:W3CDTF">2023-03-26T20:57:37Z</dcterms:created>
  <dcterms:modified xsi:type="dcterms:W3CDTF">2023-03-31T09:42:39Z</dcterms:modified>
</cp:coreProperties>
</file>

<file path=docProps/thumbnail.jpeg>
</file>